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8"/>
  </p:notesMasterIdLst>
  <p:sldIdLst>
    <p:sldId id="256" r:id="rId2"/>
    <p:sldId id="642" r:id="rId3"/>
    <p:sldId id="646" r:id="rId4"/>
    <p:sldId id="647" r:id="rId5"/>
    <p:sldId id="640" r:id="rId6"/>
    <p:sldId id="649" r:id="rId7"/>
  </p:sldIdLst>
  <p:sldSz cx="9144000" cy="6858000" type="screen4x3"/>
  <p:notesSz cx="6946900" cy="92075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Garamond Premr Pro Smbd Disp" panose="02020602060506020403" pitchFamily="18" charset="0"/>
      <p:bold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A36566F4-090B-4B9F-B208-2DC37C7751E0}">
          <p14:sldIdLst>
            <p14:sldId id="256"/>
          </p14:sldIdLst>
        </p14:section>
        <p14:section name="Section 1" id="{8C441261-8A17-43E3-A5B0-B940CDFA9754}">
          <p14:sldIdLst>
            <p14:sldId id="642"/>
            <p14:sldId id="646"/>
            <p14:sldId id="647"/>
            <p14:sldId id="640"/>
            <p14:sldId id="6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486D5C1-3946-463E-AFCB-C35FABD323CD}">
  <a:tblStyle styleId="{6486D5C1-3946-463E-AFCB-C35FABD323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219B0CA-3958-405F-871B-2053C9C0A473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25"/>
    <p:restoredTop sz="85865"/>
  </p:normalViewPr>
  <p:slideViewPr>
    <p:cSldViewPr snapToGrid="0">
      <p:cViewPr varScale="1">
        <p:scale>
          <a:sx n="86" d="100"/>
          <a:sy n="86" d="100"/>
        </p:scale>
        <p:origin x="2298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937040-C9DB-4D8E-AA4D-759E3E769900}" type="doc">
      <dgm:prSet loTypeId="urn:microsoft.com/office/officeart/2005/8/layout/default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E3C6AA-6BCA-4308-B6A2-DAE5E68E9E5C}">
      <dgm:prSet phldrT="[Text]" custT="1"/>
      <dgm:spPr>
        <a:solidFill>
          <a:srgbClr val="800000"/>
        </a:solidFill>
      </dgm:spPr>
      <dgm:t>
        <a:bodyPr/>
        <a:lstStyle/>
        <a:p>
          <a:pPr>
            <a:buClr>
              <a:srgbClr val="000000"/>
            </a:buClr>
            <a:buSzTx/>
            <a:buFont typeface="Arial"/>
            <a:buNone/>
          </a:pPr>
          <a:r>
            <a:rPr lang="en-US" sz="2400" b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ramond Premr Pro Smbd Disp" panose="02020602060506020403" pitchFamily="18" charset="0"/>
            </a:rPr>
            <a:t>Training  and Workshops</a:t>
          </a:r>
          <a:endParaRPr lang="en-US" sz="2400" b="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Garamond Premr Pro Smbd Disp" panose="02020602060506020403" pitchFamily="18" charset="0"/>
          </a:endParaRPr>
        </a:p>
      </dgm:t>
    </dgm:pt>
    <dgm:pt modelId="{1A06894C-24F5-45EA-AF44-57603986D1AE}" type="parTrans" cxnId="{981A8C21-AF55-4ABD-812C-8914EFF61CBA}">
      <dgm:prSet/>
      <dgm:spPr/>
      <dgm:t>
        <a:bodyPr/>
        <a:lstStyle/>
        <a:p>
          <a:endParaRPr lang="en-US"/>
        </a:p>
      </dgm:t>
    </dgm:pt>
    <dgm:pt modelId="{243EF398-7D10-4F60-8462-9980504C314E}" type="sibTrans" cxnId="{981A8C21-AF55-4ABD-812C-8914EFF61CBA}">
      <dgm:prSet/>
      <dgm:spPr/>
      <dgm:t>
        <a:bodyPr/>
        <a:lstStyle/>
        <a:p>
          <a:endParaRPr lang="en-US"/>
        </a:p>
      </dgm:t>
    </dgm:pt>
    <dgm:pt modelId="{D2099F65-6171-42F5-935C-EABC0CC923BC}">
      <dgm:prSet phldrT="[Text]" custT="1"/>
      <dgm:spPr>
        <a:solidFill>
          <a:srgbClr val="800000"/>
        </a:solidFill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Software</a:t>
          </a:r>
          <a:endParaRPr lang="en-US" sz="2400" b="0" kern="1200" dirty="0"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gm:t>
    </dgm:pt>
    <dgm:pt modelId="{97D19A8A-3545-4790-BAFA-916155AB4612}" type="parTrans" cxnId="{090350F5-7BDF-4D9C-9301-BA9C2D7AA72C}">
      <dgm:prSet/>
      <dgm:spPr/>
      <dgm:t>
        <a:bodyPr/>
        <a:lstStyle/>
        <a:p>
          <a:endParaRPr lang="en-US"/>
        </a:p>
      </dgm:t>
    </dgm:pt>
    <dgm:pt modelId="{046E0A86-EA26-4DDE-9204-417CAF8369AC}" type="sibTrans" cxnId="{090350F5-7BDF-4D9C-9301-BA9C2D7AA72C}">
      <dgm:prSet/>
      <dgm:spPr/>
      <dgm:t>
        <a:bodyPr/>
        <a:lstStyle/>
        <a:p>
          <a:endParaRPr lang="en-US"/>
        </a:p>
      </dgm:t>
    </dgm:pt>
    <dgm:pt modelId="{2A1F5319-0E05-4F03-AE60-538BA530265D}">
      <dgm:prSet phldrT="[Text]" custT="1"/>
      <dgm:spPr>
        <a:solidFill>
          <a:srgbClr val="800000"/>
        </a:solidFill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Spatial Data Mining</a:t>
          </a:r>
          <a:endParaRPr lang="en-US" sz="2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gm:t>
    </dgm:pt>
    <dgm:pt modelId="{F61B6833-1598-4302-A355-D6B09935998A}" type="parTrans" cxnId="{55F45420-C3BE-4DC1-A77D-AACE4E2D891F}">
      <dgm:prSet/>
      <dgm:spPr/>
      <dgm:t>
        <a:bodyPr/>
        <a:lstStyle/>
        <a:p>
          <a:endParaRPr lang="en-US"/>
        </a:p>
      </dgm:t>
    </dgm:pt>
    <dgm:pt modelId="{0749B2CA-F52C-4B4A-9043-70FE301AD4AD}" type="sibTrans" cxnId="{55F45420-C3BE-4DC1-A77D-AACE4E2D891F}">
      <dgm:prSet/>
      <dgm:spPr/>
      <dgm:t>
        <a:bodyPr/>
        <a:lstStyle/>
        <a:p>
          <a:endParaRPr lang="en-US"/>
        </a:p>
      </dgm:t>
    </dgm:pt>
    <dgm:pt modelId="{4485BA43-D384-4BA1-9317-15E3523CF5B8}">
      <dgm:prSet phldrT="[Text]" custT="1"/>
      <dgm:spPr>
        <a:solidFill>
          <a:srgbClr val="800000"/>
        </a:solidFill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Visualization</a:t>
          </a:r>
          <a:endParaRPr lang="en-US" sz="2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gm:t>
    </dgm:pt>
    <dgm:pt modelId="{DD26CAD1-101E-4DFD-9E75-D01E459F9BE6}" type="parTrans" cxnId="{5B552AA9-DBCD-42A7-93FF-AE6321E01530}">
      <dgm:prSet/>
      <dgm:spPr/>
      <dgm:t>
        <a:bodyPr/>
        <a:lstStyle/>
        <a:p>
          <a:endParaRPr lang="en-US"/>
        </a:p>
      </dgm:t>
    </dgm:pt>
    <dgm:pt modelId="{1EEDAF30-0BF4-4D89-9647-4C223EBC1491}" type="sibTrans" cxnId="{5B552AA9-DBCD-42A7-93FF-AE6321E01530}">
      <dgm:prSet/>
      <dgm:spPr/>
      <dgm:t>
        <a:bodyPr/>
        <a:lstStyle/>
        <a:p>
          <a:endParaRPr lang="en-US"/>
        </a:p>
      </dgm:t>
    </dgm:pt>
    <dgm:pt modelId="{ADBEBC92-7D85-4602-9750-2349DA9B6B60}">
      <dgm:prSet phldrT="[Text]" custT="1"/>
      <dgm:spPr>
        <a:solidFill>
          <a:srgbClr val="800000"/>
        </a:solidFill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Geocoding</a:t>
          </a:r>
          <a:endParaRPr lang="en-US" sz="2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gm:t>
    </dgm:pt>
    <dgm:pt modelId="{C8059D1B-A94E-4DE2-BF95-E8F866275307}" type="parTrans" cxnId="{788C8287-A60E-41D7-99C4-07A696B16413}">
      <dgm:prSet/>
      <dgm:spPr/>
      <dgm:t>
        <a:bodyPr/>
        <a:lstStyle/>
        <a:p>
          <a:endParaRPr lang="en-US"/>
        </a:p>
      </dgm:t>
    </dgm:pt>
    <dgm:pt modelId="{131C3C48-4510-4761-AB64-3753D960AD42}" type="sibTrans" cxnId="{788C8287-A60E-41D7-99C4-07A696B16413}">
      <dgm:prSet/>
      <dgm:spPr/>
      <dgm:t>
        <a:bodyPr/>
        <a:lstStyle/>
        <a:p>
          <a:endParaRPr lang="en-US"/>
        </a:p>
      </dgm:t>
    </dgm:pt>
    <dgm:pt modelId="{01EB4CB4-27DD-491C-B3AA-6F63CB8F43E1}">
      <dgm:prSet phldrT="[Text]" custT="1"/>
      <dgm:spPr>
        <a:solidFill>
          <a:srgbClr val="800000"/>
        </a:solidFill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WebGIS</a:t>
          </a:r>
          <a:endParaRPr lang="en-US" sz="2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gm:t>
    </dgm:pt>
    <dgm:pt modelId="{EF56DAC5-F1B6-4D70-95F6-4CBC51357A87}" type="parTrans" cxnId="{D84C29A8-255C-4EE7-8523-681460FD5621}">
      <dgm:prSet/>
      <dgm:spPr/>
      <dgm:t>
        <a:bodyPr/>
        <a:lstStyle/>
        <a:p>
          <a:endParaRPr lang="en-US"/>
        </a:p>
      </dgm:t>
    </dgm:pt>
    <dgm:pt modelId="{154DE881-8763-453D-9551-BC3547A8C5BB}" type="sibTrans" cxnId="{D84C29A8-255C-4EE7-8523-681460FD5621}">
      <dgm:prSet/>
      <dgm:spPr/>
      <dgm:t>
        <a:bodyPr/>
        <a:lstStyle/>
        <a:p>
          <a:endParaRPr lang="en-US"/>
        </a:p>
      </dgm:t>
    </dgm:pt>
    <dgm:pt modelId="{C97F1B61-A751-4FFC-9424-2BBFF9FB4867}">
      <dgm:prSet phldrT="[Text]" custT="1"/>
      <dgm:spPr>
        <a:solidFill>
          <a:srgbClr val="800000"/>
        </a:solidFill>
      </dgm:spPr>
      <dgm:t>
        <a:bodyPr/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latin typeface="Garamond Premr Pro Smbd Disp" panose="02020602060506020403" pitchFamily="18" charset="0"/>
              <a:ea typeface="+mn-ea"/>
              <a:cs typeface="+mn-cs"/>
            </a:rPr>
            <a:t>Consulting</a:t>
          </a:r>
          <a:endParaRPr lang="en-US" sz="2400" b="0" kern="1200" dirty="0">
            <a:latin typeface="Garamond Premr Pro Smbd Disp" panose="02020602060506020403" pitchFamily="18" charset="0"/>
            <a:ea typeface="+mn-ea"/>
            <a:cs typeface="+mn-cs"/>
          </a:endParaRPr>
        </a:p>
      </dgm:t>
    </dgm:pt>
    <dgm:pt modelId="{52BEB24E-5DB4-4D75-86BC-78E2D45372E0}" type="parTrans" cxnId="{E2BBDFF5-6D92-42F6-9038-563AF9AF2D15}">
      <dgm:prSet/>
      <dgm:spPr/>
      <dgm:t>
        <a:bodyPr/>
        <a:lstStyle/>
        <a:p>
          <a:endParaRPr lang="en-US"/>
        </a:p>
      </dgm:t>
    </dgm:pt>
    <dgm:pt modelId="{CF878FD3-FCC4-4A60-997B-89620F0C5AA8}" type="sibTrans" cxnId="{E2BBDFF5-6D92-42F6-9038-563AF9AF2D15}">
      <dgm:prSet/>
      <dgm:spPr/>
      <dgm:t>
        <a:bodyPr/>
        <a:lstStyle/>
        <a:p>
          <a:endParaRPr lang="en-US"/>
        </a:p>
      </dgm:t>
    </dgm:pt>
    <dgm:pt modelId="{12917785-73DA-44F8-8AA4-484614438D19}" type="pres">
      <dgm:prSet presAssocID="{A7937040-C9DB-4D8E-AA4D-759E3E769900}" presName="diagram" presStyleCnt="0">
        <dgm:presLayoutVars>
          <dgm:dir/>
          <dgm:resizeHandles val="exact"/>
        </dgm:presLayoutVars>
      </dgm:prSet>
      <dgm:spPr/>
    </dgm:pt>
    <dgm:pt modelId="{C3F321AB-EDF8-4937-B629-E329518A1667}" type="pres">
      <dgm:prSet presAssocID="{F2E3C6AA-6BCA-4308-B6A2-DAE5E68E9E5C}" presName="node" presStyleLbl="node1" presStyleIdx="0" presStyleCnt="7">
        <dgm:presLayoutVars>
          <dgm:bulletEnabled val="1"/>
        </dgm:presLayoutVars>
      </dgm:prSet>
      <dgm:spPr/>
    </dgm:pt>
    <dgm:pt modelId="{D0CE076D-F538-4D01-9903-28875622F5AA}" type="pres">
      <dgm:prSet presAssocID="{243EF398-7D10-4F60-8462-9980504C314E}" presName="sibTrans" presStyleCnt="0"/>
      <dgm:spPr/>
    </dgm:pt>
    <dgm:pt modelId="{A1573B9E-EFA0-4773-932B-10CF3B99EAF7}" type="pres">
      <dgm:prSet presAssocID="{D2099F65-6171-42F5-935C-EABC0CC923BC}" presName="node" presStyleLbl="node1" presStyleIdx="1" presStyleCnt="7">
        <dgm:presLayoutVars>
          <dgm:bulletEnabled val="1"/>
        </dgm:presLayoutVars>
      </dgm:prSet>
      <dgm:spPr/>
    </dgm:pt>
    <dgm:pt modelId="{1DFB9F8E-ECB1-4E2F-ACD4-05AD68B4D064}" type="pres">
      <dgm:prSet presAssocID="{046E0A86-EA26-4DDE-9204-417CAF8369AC}" presName="sibTrans" presStyleCnt="0"/>
      <dgm:spPr/>
    </dgm:pt>
    <dgm:pt modelId="{F89C540D-77CF-450D-9918-8DF531F190FF}" type="pres">
      <dgm:prSet presAssocID="{2A1F5319-0E05-4F03-AE60-538BA530265D}" presName="node" presStyleLbl="node1" presStyleIdx="2" presStyleCnt="7">
        <dgm:presLayoutVars>
          <dgm:bulletEnabled val="1"/>
        </dgm:presLayoutVars>
      </dgm:prSet>
      <dgm:spPr/>
    </dgm:pt>
    <dgm:pt modelId="{D75B5587-1119-43BA-A6DB-87F49A270C85}" type="pres">
      <dgm:prSet presAssocID="{0749B2CA-F52C-4B4A-9043-70FE301AD4AD}" presName="sibTrans" presStyleCnt="0"/>
      <dgm:spPr/>
    </dgm:pt>
    <dgm:pt modelId="{8147862C-D17D-42ED-9C7F-C254DEDBBBE9}" type="pres">
      <dgm:prSet presAssocID="{4485BA43-D384-4BA1-9317-15E3523CF5B8}" presName="node" presStyleLbl="node1" presStyleIdx="3" presStyleCnt="7">
        <dgm:presLayoutVars>
          <dgm:bulletEnabled val="1"/>
        </dgm:presLayoutVars>
      </dgm:prSet>
      <dgm:spPr/>
    </dgm:pt>
    <dgm:pt modelId="{795DA6E5-4E69-44EC-A89A-2DCA0ADF4C9A}" type="pres">
      <dgm:prSet presAssocID="{1EEDAF30-0BF4-4D89-9647-4C223EBC1491}" presName="sibTrans" presStyleCnt="0"/>
      <dgm:spPr/>
    </dgm:pt>
    <dgm:pt modelId="{AE2561C0-E695-4206-BBB0-A0682EA2AB9A}" type="pres">
      <dgm:prSet presAssocID="{ADBEBC92-7D85-4602-9750-2349DA9B6B60}" presName="node" presStyleLbl="node1" presStyleIdx="4" presStyleCnt="7">
        <dgm:presLayoutVars>
          <dgm:bulletEnabled val="1"/>
        </dgm:presLayoutVars>
      </dgm:prSet>
      <dgm:spPr/>
    </dgm:pt>
    <dgm:pt modelId="{C6449FF4-FCFA-45A5-9FA7-B6C7C5CB7622}" type="pres">
      <dgm:prSet presAssocID="{131C3C48-4510-4761-AB64-3753D960AD42}" presName="sibTrans" presStyleCnt="0"/>
      <dgm:spPr/>
    </dgm:pt>
    <dgm:pt modelId="{DD5BD1D5-AB86-4622-BBE0-885C350DB1C7}" type="pres">
      <dgm:prSet presAssocID="{01EB4CB4-27DD-491C-B3AA-6F63CB8F43E1}" presName="node" presStyleLbl="node1" presStyleIdx="5" presStyleCnt="7">
        <dgm:presLayoutVars>
          <dgm:bulletEnabled val="1"/>
        </dgm:presLayoutVars>
      </dgm:prSet>
      <dgm:spPr/>
    </dgm:pt>
    <dgm:pt modelId="{284F3BE8-68AF-4D1C-B5E2-7772CEFE51CB}" type="pres">
      <dgm:prSet presAssocID="{154DE881-8763-453D-9551-BC3547A8C5BB}" presName="sibTrans" presStyleCnt="0"/>
      <dgm:spPr/>
    </dgm:pt>
    <dgm:pt modelId="{7DC3FE7A-88F4-4EF6-9080-6AC39A9BA507}" type="pres">
      <dgm:prSet presAssocID="{C97F1B61-A751-4FFC-9424-2BBFF9FB4867}" presName="node" presStyleLbl="node1" presStyleIdx="6" presStyleCnt="7">
        <dgm:presLayoutVars>
          <dgm:bulletEnabled val="1"/>
        </dgm:presLayoutVars>
      </dgm:prSet>
      <dgm:spPr/>
    </dgm:pt>
  </dgm:ptLst>
  <dgm:cxnLst>
    <dgm:cxn modelId="{55F45420-C3BE-4DC1-A77D-AACE4E2D891F}" srcId="{A7937040-C9DB-4D8E-AA4D-759E3E769900}" destId="{2A1F5319-0E05-4F03-AE60-538BA530265D}" srcOrd="2" destOrd="0" parTransId="{F61B6833-1598-4302-A355-D6B09935998A}" sibTransId="{0749B2CA-F52C-4B4A-9043-70FE301AD4AD}"/>
    <dgm:cxn modelId="{981A8C21-AF55-4ABD-812C-8914EFF61CBA}" srcId="{A7937040-C9DB-4D8E-AA4D-759E3E769900}" destId="{F2E3C6AA-6BCA-4308-B6A2-DAE5E68E9E5C}" srcOrd="0" destOrd="0" parTransId="{1A06894C-24F5-45EA-AF44-57603986D1AE}" sibTransId="{243EF398-7D10-4F60-8462-9980504C314E}"/>
    <dgm:cxn modelId="{67167A25-B940-4116-9FDD-514A6A8C64AE}" type="presOf" srcId="{D2099F65-6171-42F5-935C-EABC0CC923BC}" destId="{A1573B9E-EFA0-4773-932B-10CF3B99EAF7}" srcOrd="0" destOrd="0" presId="urn:microsoft.com/office/officeart/2005/8/layout/default"/>
    <dgm:cxn modelId="{31B70C33-D82D-4CEF-9576-BEF8C0A3729E}" type="presOf" srcId="{4485BA43-D384-4BA1-9317-15E3523CF5B8}" destId="{8147862C-D17D-42ED-9C7F-C254DEDBBBE9}" srcOrd="0" destOrd="0" presId="urn:microsoft.com/office/officeart/2005/8/layout/default"/>
    <dgm:cxn modelId="{A56DBD33-A598-43B3-81F3-E3253D5B301A}" type="presOf" srcId="{F2E3C6AA-6BCA-4308-B6A2-DAE5E68E9E5C}" destId="{C3F321AB-EDF8-4937-B629-E329518A1667}" srcOrd="0" destOrd="0" presId="urn:microsoft.com/office/officeart/2005/8/layout/default"/>
    <dgm:cxn modelId="{89E4A06F-A538-45B8-BF25-7D28F2DED732}" type="presOf" srcId="{C97F1B61-A751-4FFC-9424-2BBFF9FB4867}" destId="{7DC3FE7A-88F4-4EF6-9080-6AC39A9BA507}" srcOrd="0" destOrd="0" presId="urn:microsoft.com/office/officeart/2005/8/layout/default"/>
    <dgm:cxn modelId="{788C8287-A60E-41D7-99C4-07A696B16413}" srcId="{A7937040-C9DB-4D8E-AA4D-759E3E769900}" destId="{ADBEBC92-7D85-4602-9750-2349DA9B6B60}" srcOrd="4" destOrd="0" parTransId="{C8059D1B-A94E-4DE2-BF95-E8F866275307}" sibTransId="{131C3C48-4510-4761-AB64-3753D960AD42}"/>
    <dgm:cxn modelId="{D84C29A8-255C-4EE7-8523-681460FD5621}" srcId="{A7937040-C9DB-4D8E-AA4D-759E3E769900}" destId="{01EB4CB4-27DD-491C-B3AA-6F63CB8F43E1}" srcOrd="5" destOrd="0" parTransId="{EF56DAC5-F1B6-4D70-95F6-4CBC51357A87}" sibTransId="{154DE881-8763-453D-9551-BC3547A8C5BB}"/>
    <dgm:cxn modelId="{5B552AA9-DBCD-42A7-93FF-AE6321E01530}" srcId="{A7937040-C9DB-4D8E-AA4D-759E3E769900}" destId="{4485BA43-D384-4BA1-9317-15E3523CF5B8}" srcOrd="3" destOrd="0" parTransId="{DD26CAD1-101E-4DFD-9E75-D01E459F9BE6}" sibTransId="{1EEDAF30-0BF4-4D89-9647-4C223EBC1491}"/>
    <dgm:cxn modelId="{E056E8BC-525F-4B1D-B68D-240B85F9B497}" type="presOf" srcId="{A7937040-C9DB-4D8E-AA4D-759E3E769900}" destId="{12917785-73DA-44F8-8AA4-484614438D19}" srcOrd="0" destOrd="0" presId="urn:microsoft.com/office/officeart/2005/8/layout/default"/>
    <dgm:cxn modelId="{AE492AD3-3AC3-4350-AAC3-5C81C89A975B}" type="presOf" srcId="{2A1F5319-0E05-4F03-AE60-538BA530265D}" destId="{F89C540D-77CF-450D-9918-8DF531F190FF}" srcOrd="0" destOrd="0" presId="urn:microsoft.com/office/officeart/2005/8/layout/default"/>
    <dgm:cxn modelId="{C7EDACD9-3839-49E6-87B5-A909ED01C4B7}" type="presOf" srcId="{ADBEBC92-7D85-4602-9750-2349DA9B6B60}" destId="{AE2561C0-E695-4206-BBB0-A0682EA2AB9A}" srcOrd="0" destOrd="0" presId="urn:microsoft.com/office/officeart/2005/8/layout/default"/>
    <dgm:cxn modelId="{4F5143E1-E994-4FCC-B7DC-1EEE55D54462}" type="presOf" srcId="{01EB4CB4-27DD-491C-B3AA-6F63CB8F43E1}" destId="{DD5BD1D5-AB86-4622-BBE0-885C350DB1C7}" srcOrd="0" destOrd="0" presId="urn:microsoft.com/office/officeart/2005/8/layout/default"/>
    <dgm:cxn modelId="{090350F5-7BDF-4D9C-9301-BA9C2D7AA72C}" srcId="{A7937040-C9DB-4D8E-AA4D-759E3E769900}" destId="{D2099F65-6171-42F5-935C-EABC0CC923BC}" srcOrd="1" destOrd="0" parTransId="{97D19A8A-3545-4790-BAFA-916155AB4612}" sibTransId="{046E0A86-EA26-4DDE-9204-417CAF8369AC}"/>
    <dgm:cxn modelId="{E2BBDFF5-6D92-42F6-9038-563AF9AF2D15}" srcId="{A7937040-C9DB-4D8E-AA4D-759E3E769900}" destId="{C97F1B61-A751-4FFC-9424-2BBFF9FB4867}" srcOrd="6" destOrd="0" parTransId="{52BEB24E-5DB4-4D75-86BC-78E2D45372E0}" sibTransId="{CF878FD3-FCC4-4A60-997B-89620F0C5AA8}"/>
    <dgm:cxn modelId="{B4B45CE5-4F4F-4AC0-A4A9-BFEBAD321C3D}" type="presParOf" srcId="{12917785-73DA-44F8-8AA4-484614438D19}" destId="{C3F321AB-EDF8-4937-B629-E329518A1667}" srcOrd="0" destOrd="0" presId="urn:microsoft.com/office/officeart/2005/8/layout/default"/>
    <dgm:cxn modelId="{8987D7B1-A265-44F6-9021-749F449191A1}" type="presParOf" srcId="{12917785-73DA-44F8-8AA4-484614438D19}" destId="{D0CE076D-F538-4D01-9903-28875622F5AA}" srcOrd="1" destOrd="0" presId="urn:microsoft.com/office/officeart/2005/8/layout/default"/>
    <dgm:cxn modelId="{B1633F50-25F3-482E-9E25-16AC44D0E266}" type="presParOf" srcId="{12917785-73DA-44F8-8AA4-484614438D19}" destId="{A1573B9E-EFA0-4773-932B-10CF3B99EAF7}" srcOrd="2" destOrd="0" presId="urn:microsoft.com/office/officeart/2005/8/layout/default"/>
    <dgm:cxn modelId="{D18D2130-F138-401A-BF51-7FD26A740546}" type="presParOf" srcId="{12917785-73DA-44F8-8AA4-484614438D19}" destId="{1DFB9F8E-ECB1-4E2F-ACD4-05AD68B4D064}" srcOrd="3" destOrd="0" presId="urn:microsoft.com/office/officeart/2005/8/layout/default"/>
    <dgm:cxn modelId="{AEDFA142-8892-4F15-8D4A-BBDFF02EAB05}" type="presParOf" srcId="{12917785-73DA-44F8-8AA4-484614438D19}" destId="{F89C540D-77CF-450D-9918-8DF531F190FF}" srcOrd="4" destOrd="0" presId="urn:microsoft.com/office/officeart/2005/8/layout/default"/>
    <dgm:cxn modelId="{E654560F-2767-492C-B461-FFCF40B4660F}" type="presParOf" srcId="{12917785-73DA-44F8-8AA4-484614438D19}" destId="{D75B5587-1119-43BA-A6DB-87F49A270C85}" srcOrd="5" destOrd="0" presId="urn:microsoft.com/office/officeart/2005/8/layout/default"/>
    <dgm:cxn modelId="{3D69662A-D9CD-4B19-95F3-888782F18238}" type="presParOf" srcId="{12917785-73DA-44F8-8AA4-484614438D19}" destId="{8147862C-D17D-42ED-9C7F-C254DEDBBBE9}" srcOrd="6" destOrd="0" presId="urn:microsoft.com/office/officeart/2005/8/layout/default"/>
    <dgm:cxn modelId="{D5B3B9AE-C1BD-4E59-BCE3-071686E7FA6F}" type="presParOf" srcId="{12917785-73DA-44F8-8AA4-484614438D19}" destId="{795DA6E5-4E69-44EC-A89A-2DCA0ADF4C9A}" srcOrd="7" destOrd="0" presId="urn:microsoft.com/office/officeart/2005/8/layout/default"/>
    <dgm:cxn modelId="{FA80AD39-D463-4617-8879-DE114707B4E7}" type="presParOf" srcId="{12917785-73DA-44F8-8AA4-484614438D19}" destId="{AE2561C0-E695-4206-BBB0-A0682EA2AB9A}" srcOrd="8" destOrd="0" presId="urn:microsoft.com/office/officeart/2005/8/layout/default"/>
    <dgm:cxn modelId="{4AC935ED-271A-4ADB-A21F-F16C6566E576}" type="presParOf" srcId="{12917785-73DA-44F8-8AA4-484614438D19}" destId="{C6449FF4-FCFA-45A5-9FA7-B6C7C5CB7622}" srcOrd="9" destOrd="0" presId="urn:microsoft.com/office/officeart/2005/8/layout/default"/>
    <dgm:cxn modelId="{0D372999-61C0-456C-B6A4-582E1764C8B6}" type="presParOf" srcId="{12917785-73DA-44F8-8AA4-484614438D19}" destId="{DD5BD1D5-AB86-4622-BBE0-885C350DB1C7}" srcOrd="10" destOrd="0" presId="urn:microsoft.com/office/officeart/2005/8/layout/default"/>
    <dgm:cxn modelId="{6ADF5F78-D259-4E39-B98E-D37BAADE12D5}" type="presParOf" srcId="{12917785-73DA-44F8-8AA4-484614438D19}" destId="{284F3BE8-68AF-4D1C-B5E2-7772CEFE51CB}" srcOrd="11" destOrd="0" presId="urn:microsoft.com/office/officeart/2005/8/layout/default"/>
    <dgm:cxn modelId="{D2823B12-AF80-4FC6-9AFF-255B047DA5F4}" type="presParOf" srcId="{12917785-73DA-44F8-8AA4-484614438D19}" destId="{7DC3FE7A-88F4-4EF6-9080-6AC39A9BA507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F321AB-EDF8-4937-B629-E329518A1667}">
      <dsp:nvSpPr>
        <dsp:cNvPr id="0" name=""/>
        <dsp:cNvSpPr/>
      </dsp:nvSpPr>
      <dsp:spPr>
        <a:xfrm>
          <a:off x="0" y="127000"/>
          <a:ext cx="1904999" cy="1143000"/>
        </a:xfrm>
        <a:prstGeom prst="rect">
          <a:avLst/>
        </a:prstGeom>
        <a:solidFill>
          <a:srgbClr val="8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ramond Premr Pro Smbd Disp" panose="02020602060506020403" pitchFamily="18" charset="0"/>
            </a:rPr>
            <a:t>Training  and Workshops</a:t>
          </a:r>
          <a:endParaRPr lang="en-US" sz="2400" b="0" kern="1200" dirty="0"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Garamond Premr Pro Smbd Disp" panose="02020602060506020403" pitchFamily="18" charset="0"/>
          </a:endParaRPr>
        </a:p>
      </dsp:txBody>
      <dsp:txXfrm>
        <a:off x="0" y="127000"/>
        <a:ext cx="1904999" cy="1143000"/>
      </dsp:txXfrm>
    </dsp:sp>
    <dsp:sp modelId="{A1573B9E-EFA0-4773-932B-10CF3B99EAF7}">
      <dsp:nvSpPr>
        <dsp:cNvPr id="0" name=""/>
        <dsp:cNvSpPr/>
      </dsp:nvSpPr>
      <dsp:spPr>
        <a:xfrm>
          <a:off x="2095500" y="127000"/>
          <a:ext cx="1904999" cy="1143000"/>
        </a:xfrm>
        <a:prstGeom prst="rect">
          <a:avLst/>
        </a:prstGeom>
        <a:solidFill>
          <a:srgbClr val="8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Software</a:t>
          </a:r>
          <a:endParaRPr lang="en-US" sz="2400" b="0" kern="1200" dirty="0">
            <a:solidFill>
              <a:srgbClr val="FFFFFF"/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sp:txBody>
      <dsp:txXfrm>
        <a:off x="2095500" y="127000"/>
        <a:ext cx="1904999" cy="1143000"/>
      </dsp:txXfrm>
    </dsp:sp>
    <dsp:sp modelId="{F89C540D-77CF-450D-9918-8DF531F190FF}">
      <dsp:nvSpPr>
        <dsp:cNvPr id="0" name=""/>
        <dsp:cNvSpPr/>
      </dsp:nvSpPr>
      <dsp:spPr>
        <a:xfrm>
          <a:off x="4191000" y="127000"/>
          <a:ext cx="1904999" cy="1143000"/>
        </a:xfrm>
        <a:prstGeom prst="rect">
          <a:avLst/>
        </a:prstGeom>
        <a:solidFill>
          <a:srgbClr val="8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Spatial Data Mining</a:t>
          </a:r>
          <a:endParaRPr lang="en-US" sz="2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sp:txBody>
      <dsp:txXfrm>
        <a:off x="4191000" y="127000"/>
        <a:ext cx="1904999" cy="1143000"/>
      </dsp:txXfrm>
    </dsp:sp>
    <dsp:sp modelId="{8147862C-D17D-42ED-9C7F-C254DEDBBBE9}">
      <dsp:nvSpPr>
        <dsp:cNvPr id="0" name=""/>
        <dsp:cNvSpPr/>
      </dsp:nvSpPr>
      <dsp:spPr>
        <a:xfrm>
          <a:off x="0" y="1460500"/>
          <a:ext cx="1904999" cy="1143000"/>
        </a:xfrm>
        <a:prstGeom prst="rect">
          <a:avLst/>
        </a:prstGeom>
        <a:solidFill>
          <a:srgbClr val="8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Visualization</a:t>
          </a:r>
          <a:endParaRPr lang="en-US" sz="2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sp:txBody>
      <dsp:txXfrm>
        <a:off x="0" y="1460500"/>
        <a:ext cx="1904999" cy="1143000"/>
      </dsp:txXfrm>
    </dsp:sp>
    <dsp:sp modelId="{AE2561C0-E695-4206-BBB0-A0682EA2AB9A}">
      <dsp:nvSpPr>
        <dsp:cNvPr id="0" name=""/>
        <dsp:cNvSpPr/>
      </dsp:nvSpPr>
      <dsp:spPr>
        <a:xfrm>
          <a:off x="2095500" y="1460500"/>
          <a:ext cx="1904999" cy="1143000"/>
        </a:xfrm>
        <a:prstGeom prst="rect">
          <a:avLst/>
        </a:prstGeom>
        <a:solidFill>
          <a:srgbClr val="8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Geocoding</a:t>
          </a:r>
          <a:endParaRPr lang="en-US" sz="2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sp:txBody>
      <dsp:txXfrm>
        <a:off x="2095500" y="1460500"/>
        <a:ext cx="1904999" cy="1143000"/>
      </dsp:txXfrm>
    </dsp:sp>
    <dsp:sp modelId="{DD5BD1D5-AB86-4622-BBE0-885C350DB1C7}">
      <dsp:nvSpPr>
        <dsp:cNvPr id="0" name=""/>
        <dsp:cNvSpPr/>
      </dsp:nvSpPr>
      <dsp:spPr>
        <a:xfrm>
          <a:off x="4191000" y="1460500"/>
          <a:ext cx="1904999" cy="1143000"/>
        </a:xfrm>
        <a:prstGeom prst="rect">
          <a:avLst/>
        </a:prstGeom>
        <a:solidFill>
          <a:srgbClr val="8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 Premr Pro Smbd Disp" panose="02020602060506020403" pitchFamily="18" charset="0"/>
              <a:ea typeface="+mn-ea"/>
              <a:cs typeface="+mn-cs"/>
            </a:rPr>
            <a:t>WebGIS</a:t>
          </a:r>
          <a:endParaRPr lang="en-US" sz="2400" b="0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Garamond Premr Pro Smbd Disp" panose="02020602060506020403" pitchFamily="18" charset="0"/>
            <a:ea typeface="+mn-ea"/>
            <a:cs typeface="+mn-cs"/>
          </a:endParaRPr>
        </a:p>
      </dsp:txBody>
      <dsp:txXfrm>
        <a:off x="4191000" y="1460500"/>
        <a:ext cx="1904999" cy="1143000"/>
      </dsp:txXfrm>
    </dsp:sp>
    <dsp:sp modelId="{7DC3FE7A-88F4-4EF6-9080-6AC39A9BA507}">
      <dsp:nvSpPr>
        <dsp:cNvPr id="0" name=""/>
        <dsp:cNvSpPr/>
      </dsp:nvSpPr>
      <dsp:spPr>
        <a:xfrm>
          <a:off x="2095500" y="2793999"/>
          <a:ext cx="1904999" cy="1143000"/>
        </a:xfrm>
        <a:prstGeom prst="rect">
          <a:avLst/>
        </a:prstGeom>
        <a:solidFill>
          <a:srgbClr val="80000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SzTx/>
            <a:buFont typeface="Arial"/>
            <a:buNone/>
          </a:pPr>
          <a:r>
            <a:rPr lang="en-US" sz="2400" b="0" kern="1200">
              <a:latin typeface="Garamond Premr Pro Smbd Disp" panose="02020602060506020403" pitchFamily="18" charset="0"/>
              <a:ea typeface="+mn-ea"/>
              <a:cs typeface="+mn-cs"/>
            </a:rPr>
            <a:t>Consulting</a:t>
          </a:r>
          <a:endParaRPr lang="en-US" sz="2400" b="0" kern="1200" dirty="0">
            <a:latin typeface="Garamond Premr Pro Smbd Disp" panose="02020602060506020403" pitchFamily="18" charset="0"/>
            <a:ea typeface="+mn-ea"/>
            <a:cs typeface="+mn-cs"/>
          </a:endParaRPr>
        </a:p>
      </dsp:txBody>
      <dsp:txXfrm>
        <a:off x="2095500" y="2793999"/>
        <a:ext cx="1904999" cy="1143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tmp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10323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294" tIns="46134" rIns="92294" bIns="46134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34969" y="0"/>
            <a:ext cx="3010323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294" tIns="46134" rIns="92294" bIns="46134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71575" y="690563"/>
            <a:ext cx="4603750" cy="3452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94690" y="4373563"/>
            <a:ext cx="5557520" cy="414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294" tIns="46134" rIns="92294" bIns="46134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745527"/>
            <a:ext cx="3010323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294" tIns="46134" rIns="92294" bIns="46134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34969" y="8745527"/>
            <a:ext cx="3010323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294" tIns="46134" rIns="92294" bIns="46134" anchor="b" anchorCtr="0">
            <a:noAutofit/>
          </a:bodyPr>
          <a:lstStyle/>
          <a:p>
            <a:pPr algn="r"/>
            <a:fld id="{00000000-1234-1234-1234-123412341234}" type="slidenum">
              <a:rPr lang="en-US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‹#›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690563"/>
            <a:ext cx="4603750" cy="3452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6" name="Google Shape;236;p1:notes"/>
          <p:cNvSpPr txBox="1">
            <a:spLocks noGrp="1"/>
          </p:cNvSpPr>
          <p:nvPr>
            <p:ph type="body" idx="1"/>
          </p:nvPr>
        </p:nvSpPr>
        <p:spPr>
          <a:xfrm>
            <a:off x="694690" y="4373563"/>
            <a:ext cx="5557520" cy="414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294" tIns="46134" rIns="92294" bIns="46134" anchor="t" anchorCtr="0">
            <a:noAutofit/>
          </a:bodyPr>
          <a:lstStyle/>
          <a:p>
            <a:pPr marL="0" indent="0"/>
            <a:endParaRPr/>
          </a:p>
        </p:txBody>
      </p:sp>
      <p:sp>
        <p:nvSpPr>
          <p:cNvPr id="237" name="Google Shape;237;p1:notes"/>
          <p:cNvSpPr txBox="1">
            <a:spLocks noGrp="1"/>
          </p:cNvSpPr>
          <p:nvPr>
            <p:ph type="sldNum" idx="12"/>
          </p:nvPr>
        </p:nvSpPr>
        <p:spPr>
          <a:xfrm>
            <a:off x="3934969" y="8745527"/>
            <a:ext cx="3010323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294" tIns="46134" rIns="92294" bIns="46134" anchor="b" anchorCtr="0">
            <a:noAutofit/>
          </a:bodyPr>
          <a:lstStyle/>
          <a:p>
            <a:pPr algn="r"/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</a:rPr>
              <a:t>RCC-GIS distributes and supports various GIS software platforms for analytics and map creation on a personal computer or in a server-based environment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20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algn="r"/>
              <a:t>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4283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11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microsoft.com/office/2007/relationships/diagramDrawing" Target="../diagrams/drawing1.xml"/><Relationship Id="rId4" Type="http://schemas.openxmlformats.org/officeDocument/2006/relationships/image" Target="../media/image1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://www.esri.com/en/software/arcgis-pro" TargetMode="External"/><Relationship Id="rId7" Type="http://schemas.openxmlformats.org/officeDocument/2006/relationships/hyperlink" Target="http://www.esri.com/software/cityengine" TargetMode="External"/><Relationship Id="rId2" Type="http://schemas.openxmlformats.org/officeDocument/2006/relationships/hyperlink" Target="http://www.esri.com/software/arcgis/arcgis-for-desktop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esri.com/landing-pages/appstudio" TargetMode="External"/><Relationship Id="rId5" Type="http://schemas.openxmlformats.org/officeDocument/2006/relationships/hyperlink" Target="http://www.esri.com/products/products-alpha" TargetMode="External"/><Relationship Id="rId4" Type="http://schemas.openxmlformats.org/officeDocument/2006/relationships/hyperlink" Target="http://www.esri.com/software/arcgis/arcgisserver" TargetMode="Externa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hyperlink" Target="https://gis.rcc.uchicago.edu/content/rcc-gis-geocoding-service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>
            <a:spLocks noGrp="1"/>
          </p:cNvSpPr>
          <p:nvPr>
            <p:ph type="title"/>
          </p:nvPr>
        </p:nvSpPr>
        <p:spPr>
          <a:xfrm>
            <a:off x="457200" y="2385809"/>
            <a:ext cx="8229600" cy="12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670001"/>
              </a:buClr>
              <a:buSzPts val="3959"/>
              <a:buFont typeface="Arial"/>
              <a:buNone/>
            </a:pPr>
            <a:br>
              <a:rPr lang="en-US" sz="3959" b="0" i="0" u="none" strike="noStrike" cap="none" dirty="0">
                <a:solidFill>
                  <a:srgbClr val="67000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959" b="0" i="0" u="none" strike="noStrike" cap="none" dirty="0">
                <a:solidFill>
                  <a:srgbClr val="670001"/>
                </a:solidFill>
                <a:latin typeface="Arial"/>
                <a:ea typeface="Arial"/>
                <a:cs typeface="Arial"/>
                <a:sym typeface="Arial"/>
              </a:rPr>
              <a:t>The Research Computing Center</a:t>
            </a:r>
            <a:br>
              <a:rPr lang="en-US" sz="3959" b="0" i="0" u="none" strike="noStrike" cap="none" dirty="0">
                <a:solidFill>
                  <a:srgbClr val="67000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959" b="0" i="0" u="none" strike="noStrike" cap="none" dirty="0">
                <a:solidFill>
                  <a:srgbClr val="670001"/>
                </a:solidFill>
                <a:latin typeface="Arial"/>
                <a:ea typeface="Arial"/>
                <a:cs typeface="Arial"/>
                <a:sym typeface="Arial"/>
              </a:rPr>
              <a:t>GIS Support (GIS-RCC)</a:t>
            </a:r>
            <a:endParaRPr sz="3240" b="0" i="0" u="none" strike="noStrike" cap="none" dirty="0">
              <a:solidFill>
                <a:srgbClr val="00009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37"/>
          <p:cNvPicPr preferRelativeResize="0"/>
          <p:nvPr/>
        </p:nvPicPr>
        <p:blipFill rotWithShape="1">
          <a:blip r:embed="rId3">
            <a:alphaModFix/>
          </a:blip>
          <a:srcRect l="39745" t="13464" r="38455" b="79476"/>
          <a:stretch/>
        </p:blipFill>
        <p:spPr>
          <a:xfrm>
            <a:off x="1" y="6187190"/>
            <a:ext cx="9144001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7"/>
          <p:cNvSpPr txBox="1"/>
          <p:nvPr/>
        </p:nvSpPr>
        <p:spPr>
          <a:xfrm>
            <a:off x="3385226" y="4469408"/>
            <a:ext cx="2247089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Parmanand Sinha</a:t>
            </a:r>
            <a:endParaRPr sz="1800" b="1" i="0" u="none" strike="noStrike" cap="none" dirty="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AE1451-8384-4B7D-A745-E1B62569FB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2867" y="484933"/>
            <a:ext cx="5819775" cy="62853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A2C279F-D315-45B3-9636-EB8270DEE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1066592" y="4554302"/>
            <a:ext cx="11653936" cy="178622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8C700-3680-4737-9C9E-FB317506DF0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grpSp>
        <p:nvGrpSpPr>
          <p:cNvPr id="6" name="Google Shape;403;p43">
            <a:extLst>
              <a:ext uri="{FF2B5EF4-FFF2-40B4-BE49-F238E27FC236}">
                <a16:creationId xmlns:a16="http://schemas.microsoft.com/office/drawing/2014/main" id="{4051A7DE-16CA-4AA0-BDCD-79A18B1C897D}"/>
              </a:ext>
            </a:extLst>
          </p:cNvPr>
          <p:cNvGrpSpPr/>
          <p:nvPr/>
        </p:nvGrpSpPr>
        <p:grpSpPr>
          <a:xfrm>
            <a:off x="0" y="6340531"/>
            <a:ext cx="9144001" cy="514350"/>
            <a:chOff x="0" y="6348179"/>
            <a:chExt cx="9144001" cy="514350"/>
          </a:xfrm>
        </p:grpSpPr>
        <p:pic>
          <p:nvPicPr>
            <p:cNvPr id="7" name="Google Shape;404;p43">
              <a:extLst>
                <a:ext uri="{FF2B5EF4-FFF2-40B4-BE49-F238E27FC236}">
                  <a16:creationId xmlns:a16="http://schemas.microsoft.com/office/drawing/2014/main" id="{754E5584-B50C-4F99-BC3E-F798CAC7A36E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l="39745" t="13464" r="38455" b="79476"/>
            <a:stretch/>
          </p:blipFill>
          <p:spPr>
            <a:xfrm>
              <a:off x="0" y="6348179"/>
              <a:ext cx="9144001" cy="514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405;p43">
              <a:extLst>
                <a:ext uri="{FF2B5EF4-FFF2-40B4-BE49-F238E27FC236}">
                  <a16:creationId xmlns:a16="http://schemas.microsoft.com/office/drawing/2014/main" id="{D06D3B43-A440-4122-9E25-01BCCB35E6F1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687214" y="6401797"/>
              <a:ext cx="3769562" cy="407113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E8B2126D-6D52-4ABD-8CD4-644AD44EDA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1220103"/>
              </p:ext>
            </p:extLst>
          </p:nvPr>
        </p:nvGraphicFramePr>
        <p:xfrm>
          <a:off x="1523995" y="163166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9991E48-2AA7-49F8-B8C1-C885EF37C8E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68282" y="197136"/>
            <a:ext cx="334327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81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0502104-1E11-4B11-8DFB-5A17A2061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Proprietary GIS Software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47F308-5917-4DED-A7AF-F3C203305C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b="1" dirty="0"/>
              <a:t>Free ArcGIS online</a:t>
            </a:r>
          </a:p>
          <a:p>
            <a:pPr lvl="1" fontAlgn="base"/>
            <a:r>
              <a:rPr lang="en-US" dirty="0">
                <a:hlinkClick r:id="rId2"/>
              </a:rPr>
              <a:t>ESRI ArcGIS for Desktop</a:t>
            </a:r>
            <a:endParaRPr lang="en-US" dirty="0"/>
          </a:p>
          <a:p>
            <a:pPr lvl="1" fontAlgn="base"/>
            <a:r>
              <a:rPr lang="en-US" dirty="0">
                <a:hlinkClick r:id="rId3"/>
              </a:rPr>
              <a:t>ESRI ArcGIS Pro</a:t>
            </a:r>
            <a:endParaRPr lang="en-US" dirty="0"/>
          </a:p>
          <a:p>
            <a:pPr lvl="1" fontAlgn="base"/>
            <a:r>
              <a:rPr lang="en-US" dirty="0">
                <a:hlinkClick r:id="rId4"/>
              </a:rPr>
              <a:t>ESRI ArcGIS for Server</a:t>
            </a:r>
            <a:endParaRPr lang="en-US" dirty="0"/>
          </a:p>
          <a:p>
            <a:pPr fontAlgn="base"/>
            <a:r>
              <a:rPr lang="en-US" b="1" dirty="0"/>
              <a:t>Other </a:t>
            </a:r>
            <a:r>
              <a:rPr lang="en-US" b="1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ESRI software products</a:t>
            </a:r>
            <a:endParaRPr lang="en-US" b="1" dirty="0"/>
          </a:p>
          <a:p>
            <a:pPr lvl="1" fontAlgn="base"/>
            <a:r>
              <a:rPr lang="en-US" dirty="0" err="1">
                <a:hlinkClick r:id="rId6"/>
              </a:rPr>
              <a:t>AppStudio</a:t>
            </a:r>
            <a:r>
              <a:rPr lang="en-US" dirty="0">
                <a:hlinkClick r:id="rId6"/>
              </a:rPr>
              <a:t> for ArcGIS</a:t>
            </a:r>
            <a:endParaRPr lang="en-US" dirty="0"/>
          </a:p>
          <a:p>
            <a:pPr lvl="1" fontAlgn="base"/>
            <a:r>
              <a:rPr lang="en-US" dirty="0" err="1">
                <a:hlinkClick r:id="rId7"/>
              </a:rPr>
              <a:t>Esri</a:t>
            </a:r>
            <a:r>
              <a:rPr lang="en-US" dirty="0">
                <a:hlinkClick r:id="rId7"/>
              </a:rPr>
              <a:t> </a:t>
            </a:r>
            <a:r>
              <a:rPr lang="en-US" dirty="0" err="1">
                <a:hlinkClick r:id="rId7"/>
              </a:rPr>
              <a:t>CityEngine</a:t>
            </a:r>
            <a:endParaRPr lang="en-US" dirty="0"/>
          </a:p>
          <a:p>
            <a:pPr fontAlgn="base"/>
            <a:r>
              <a:rPr lang="en-US" sz="2000" dirty="0"/>
              <a:t>Students licensing is available for enrolled students.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1EA3AC-A664-4BB9-A9C7-D40C52BEC4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grpSp>
        <p:nvGrpSpPr>
          <p:cNvPr id="7" name="Google Shape;403;p43">
            <a:extLst>
              <a:ext uri="{FF2B5EF4-FFF2-40B4-BE49-F238E27FC236}">
                <a16:creationId xmlns:a16="http://schemas.microsoft.com/office/drawing/2014/main" id="{3C1BC844-F426-4947-A2BB-2829023AA9F2}"/>
              </a:ext>
            </a:extLst>
          </p:cNvPr>
          <p:cNvGrpSpPr/>
          <p:nvPr/>
        </p:nvGrpSpPr>
        <p:grpSpPr>
          <a:xfrm>
            <a:off x="0" y="6340531"/>
            <a:ext cx="9144001" cy="514350"/>
            <a:chOff x="0" y="6348179"/>
            <a:chExt cx="9144001" cy="514350"/>
          </a:xfrm>
        </p:grpSpPr>
        <p:pic>
          <p:nvPicPr>
            <p:cNvPr id="8" name="Google Shape;404;p43">
              <a:extLst>
                <a:ext uri="{FF2B5EF4-FFF2-40B4-BE49-F238E27FC236}">
                  <a16:creationId xmlns:a16="http://schemas.microsoft.com/office/drawing/2014/main" id="{C800842E-6142-43DF-92BA-1258AC7B149E}"/>
                </a:ext>
              </a:extLst>
            </p:cNvPr>
            <p:cNvPicPr preferRelativeResize="0"/>
            <p:nvPr/>
          </p:nvPicPr>
          <p:blipFill rotWithShape="1">
            <a:blip r:embed="rId8">
              <a:alphaModFix/>
            </a:blip>
            <a:srcRect l="39745" t="13464" r="38455" b="79476"/>
            <a:stretch/>
          </p:blipFill>
          <p:spPr>
            <a:xfrm>
              <a:off x="0" y="6348179"/>
              <a:ext cx="9144001" cy="514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405;p43">
              <a:extLst>
                <a:ext uri="{FF2B5EF4-FFF2-40B4-BE49-F238E27FC236}">
                  <a16:creationId xmlns:a16="http://schemas.microsoft.com/office/drawing/2014/main" id="{93C83826-5943-4B4A-AC5C-96D79C5DFCEA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2687214" y="6401797"/>
              <a:ext cx="3769562" cy="407113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245743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0502104-1E11-4B11-8DFB-5A17A2061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/>
          <a:lstStyle/>
          <a:p>
            <a:r>
              <a:rPr lang="en-US" b="1" dirty="0"/>
              <a:t>Spatial Packages on Midway Cluster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47F308-5917-4DED-A7AF-F3C203305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6927" y="1308371"/>
            <a:ext cx="2937753" cy="4071026"/>
          </a:xfrm>
        </p:spPr>
        <p:txBody>
          <a:bodyPr/>
          <a:lstStyle/>
          <a:p>
            <a:pPr fontAlgn="base"/>
            <a:r>
              <a:rPr lang="en-US" dirty="0" err="1"/>
              <a:t>PostGIS</a:t>
            </a:r>
            <a:endParaRPr lang="en-US" dirty="0"/>
          </a:p>
          <a:p>
            <a:pPr fontAlgn="base"/>
            <a:r>
              <a:rPr lang="en-US" dirty="0"/>
              <a:t>GDAL</a:t>
            </a:r>
          </a:p>
          <a:p>
            <a:pPr fontAlgn="base"/>
            <a:r>
              <a:rPr lang="en-US" dirty="0"/>
              <a:t>GEOS</a:t>
            </a:r>
          </a:p>
          <a:p>
            <a:pPr fontAlgn="base"/>
            <a:r>
              <a:rPr lang="en-US" dirty="0" err="1"/>
              <a:t>GrADS</a:t>
            </a:r>
            <a:endParaRPr lang="en-US" dirty="0"/>
          </a:p>
          <a:p>
            <a:pPr fontAlgn="base"/>
            <a:r>
              <a:rPr lang="en-US" dirty="0"/>
              <a:t>Grass</a:t>
            </a:r>
          </a:p>
          <a:p>
            <a:pPr fontAlgn="base"/>
            <a:r>
              <a:rPr lang="en-US" dirty="0"/>
              <a:t>PROJ.4</a:t>
            </a:r>
          </a:p>
          <a:p>
            <a:pPr fontAlgn="base"/>
            <a:r>
              <a:rPr lang="en-US" dirty="0"/>
              <a:t>QGIS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1EA3AC-A664-4BB9-A9C7-D40C52BEC4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0828D27-6B30-430E-968B-6FAB9C942B64}"/>
              </a:ext>
            </a:extLst>
          </p:cNvPr>
          <p:cNvSpPr txBox="1">
            <a:spLocks/>
          </p:cNvSpPr>
          <p:nvPr/>
        </p:nvSpPr>
        <p:spPr>
          <a:xfrm>
            <a:off x="5084323" y="1308369"/>
            <a:ext cx="2937753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fontAlgn="base"/>
            <a:r>
              <a:rPr lang="en-US" dirty="0"/>
              <a:t>R </a:t>
            </a:r>
          </a:p>
          <a:p>
            <a:pPr fontAlgn="base"/>
            <a:r>
              <a:rPr lang="en-US" dirty="0"/>
              <a:t>Python 2</a:t>
            </a:r>
          </a:p>
          <a:p>
            <a:pPr fontAlgn="base"/>
            <a:r>
              <a:rPr lang="en-US" dirty="0"/>
              <a:t>Python 3</a:t>
            </a:r>
          </a:p>
          <a:p>
            <a:pPr fontAlgn="base"/>
            <a:r>
              <a:rPr lang="en-US" dirty="0"/>
              <a:t>Julia</a:t>
            </a:r>
          </a:p>
          <a:p>
            <a:pPr fontAlgn="base"/>
            <a:r>
              <a:rPr lang="en-US" dirty="0" err="1"/>
              <a:t>Matlab</a:t>
            </a:r>
            <a:endParaRPr lang="en-US" dirty="0"/>
          </a:p>
          <a:p>
            <a:pPr fontAlgn="base"/>
            <a:r>
              <a:rPr lang="en-US" dirty="0"/>
              <a:t>Stata</a:t>
            </a:r>
          </a:p>
          <a:p>
            <a:pPr fontAlgn="base"/>
            <a:r>
              <a:rPr lang="en-US" dirty="0"/>
              <a:t>SAS</a:t>
            </a:r>
          </a:p>
          <a:p>
            <a:pPr fontAlgn="base"/>
            <a:r>
              <a:rPr lang="en-US" dirty="0"/>
              <a:t>IDL</a:t>
            </a:r>
          </a:p>
          <a:p>
            <a:endParaRPr lang="en-US" dirty="0"/>
          </a:p>
        </p:txBody>
      </p:sp>
      <p:grpSp>
        <p:nvGrpSpPr>
          <p:cNvPr id="8" name="Google Shape;403;p43">
            <a:extLst>
              <a:ext uri="{FF2B5EF4-FFF2-40B4-BE49-F238E27FC236}">
                <a16:creationId xmlns:a16="http://schemas.microsoft.com/office/drawing/2014/main" id="{BCB67E63-A3CD-4A2E-8C61-E4E050BC8A32}"/>
              </a:ext>
            </a:extLst>
          </p:cNvPr>
          <p:cNvGrpSpPr/>
          <p:nvPr/>
        </p:nvGrpSpPr>
        <p:grpSpPr>
          <a:xfrm>
            <a:off x="0" y="6340531"/>
            <a:ext cx="9144001" cy="514350"/>
            <a:chOff x="0" y="6348179"/>
            <a:chExt cx="9144001" cy="514350"/>
          </a:xfrm>
        </p:grpSpPr>
        <p:pic>
          <p:nvPicPr>
            <p:cNvPr id="9" name="Google Shape;404;p43">
              <a:extLst>
                <a:ext uri="{FF2B5EF4-FFF2-40B4-BE49-F238E27FC236}">
                  <a16:creationId xmlns:a16="http://schemas.microsoft.com/office/drawing/2014/main" id="{6FB16C17-2188-4662-B61A-C3C6D7785483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 l="39745" t="13464" r="38455" b="79476"/>
            <a:stretch/>
          </p:blipFill>
          <p:spPr>
            <a:xfrm>
              <a:off x="0" y="6348179"/>
              <a:ext cx="9144001" cy="514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Google Shape;405;p43">
              <a:extLst>
                <a:ext uri="{FF2B5EF4-FFF2-40B4-BE49-F238E27FC236}">
                  <a16:creationId xmlns:a16="http://schemas.microsoft.com/office/drawing/2014/main" id="{9BFA2F2B-431F-4DEC-9EA7-D361FCA676EA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87214" y="6401797"/>
              <a:ext cx="3769562" cy="40711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0C46D18-37D3-48AA-BD48-D6AE86AEF524}"/>
              </a:ext>
            </a:extLst>
          </p:cNvPr>
          <p:cNvSpPr txBox="1"/>
          <p:nvPr/>
        </p:nvSpPr>
        <p:spPr>
          <a:xfrm>
            <a:off x="269131" y="5905675"/>
            <a:ext cx="5518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can install PYSAL or any other spatial packages python.</a:t>
            </a:r>
          </a:p>
        </p:txBody>
      </p:sp>
    </p:spTree>
    <p:extLst>
      <p:ext uri="{BB962C8B-B14F-4D97-AF65-F5344CB8AC3E}">
        <p14:creationId xmlns:p14="http://schemas.microsoft.com/office/powerpoint/2010/main" val="1016708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AE2808B-0F14-4B7F-BA5D-DE6567D6C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lvl="0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>
                <a:srgbClr val="000000"/>
              </a:buClr>
              <a:buSzTx/>
            </a:pPr>
            <a:r>
              <a:rPr lang="en-US" kern="1200" dirty="0">
                <a:latin typeface="Garamond Premr Pro Smbd Disp" panose="02020602060506020403" pitchFamily="18" charset="0"/>
              </a:rPr>
              <a:t>Geocoding Coverage</a:t>
            </a:r>
          </a:p>
        </p:txBody>
      </p:sp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CF0E1A16-2734-463E-85C2-05295CEB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9869"/>
            <a:ext cx="9257935" cy="624815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857384D-0966-48B3-8DCF-81E7FE186811}"/>
              </a:ext>
            </a:extLst>
          </p:cNvPr>
          <p:cNvSpPr/>
          <p:nvPr/>
        </p:nvSpPr>
        <p:spPr>
          <a:xfrm>
            <a:off x="0" y="5880354"/>
            <a:ext cx="247082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4C4C4C"/>
                </a:solidFill>
                <a:latin typeface="Avenir Next W01"/>
              </a:rPr>
              <a:t>Geocode coverage level 1 to 4</a:t>
            </a:r>
          </a:p>
        </p:txBody>
      </p:sp>
    </p:spTree>
    <p:extLst>
      <p:ext uri="{BB962C8B-B14F-4D97-AF65-F5344CB8AC3E}">
        <p14:creationId xmlns:p14="http://schemas.microsoft.com/office/powerpoint/2010/main" val="1670986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53403B-FB96-41C9-8148-02D59BCFDF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p:pic>
        <p:nvPicPr>
          <p:cNvPr id="2050" name="img81882" descr="856fb22f-0147-4561-bff8-b7e84afe041c">
            <a:extLst>
              <a:ext uri="{FF2B5EF4-FFF2-40B4-BE49-F238E27FC236}">
                <a16:creationId xmlns:a16="http://schemas.microsoft.com/office/drawing/2014/main" id="{F1C905A5-5AB8-4CBF-BC6A-C41D8F05DB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320215"/>
            <a:ext cx="6879264" cy="35377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9F2419E-B8B5-481C-8EC9-A86C3620C2C4}"/>
              </a:ext>
            </a:extLst>
          </p:cNvPr>
          <p:cNvSpPr/>
          <p:nvPr/>
        </p:nvSpPr>
        <p:spPr>
          <a:xfrm>
            <a:off x="5544765" y="646463"/>
            <a:ext cx="35992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red rectangles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local address locator </a:t>
            </a:r>
          </a:p>
          <a:p>
            <a:r>
              <a:rPr lang="en-US" sz="1800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green triangles 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</a:rPr>
              <a:t>ESRI world geocoder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pic>
        <p:nvPicPr>
          <p:cNvPr id="9" name="img80296" descr="db060bbc-e7c9-4a9e-8011-014e38c668be">
            <a:extLst>
              <a:ext uri="{FF2B5EF4-FFF2-40B4-BE49-F238E27FC236}">
                <a16:creationId xmlns:a16="http://schemas.microsoft.com/office/drawing/2014/main" id="{681C63A6-6D51-408B-91E7-37B76FB16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544765" cy="3574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B7660D7-E262-48A3-9BAA-F5BE87BFDBA6}"/>
              </a:ext>
            </a:extLst>
          </p:cNvPr>
          <p:cNvSpPr/>
          <p:nvPr/>
        </p:nvSpPr>
        <p:spPr>
          <a:xfrm>
            <a:off x="5632314" y="2315183"/>
            <a:ext cx="35116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For small Geocoding workload</a:t>
            </a:r>
          </a:p>
          <a:p>
            <a:r>
              <a: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</a:rPr>
              <a:t>Google API 2500 addresses free per day</a:t>
            </a:r>
          </a:p>
        </p:txBody>
      </p:sp>
    </p:spTree>
    <p:extLst>
      <p:ext uri="{BB962C8B-B14F-4D97-AF65-F5344CB8AC3E}">
        <p14:creationId xmlns:p14="http://schemas.microsoft.com/office/powerpoint/2010/main" val="47623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5592</TotalTime>
  <Words>151</Words>
  <Application>Microsoft Office PowerPoint</Application>
  <PresentationFormat>On-screen Show (4:3)</PresentationFormat>
  <Paragraphs>49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Garamond Premr Pro Smbd Disp</vt:lpstr>
      <vt:lpstr>Arial</vt:lpstr>
      <vt:lpstr>Avenir Next W01</vt:lpstr>
      <vt:lpstr>Office Theme</vt:lpstr>
      <vt:lpstr> The Research Computing Center GIS Support (GIS-RCC)</vt:lpstr>
      <vt:lpstr>PowerPoint Presentation</vt:lpstr>
      <vt:lpstr>Proprietary GIS Software</vt:lpstr>
      <vt:lpstr>Spatial Packages on Midway Cluster</vt:lpstr>
      <vt:lpstr>Geocoding Coverage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Updates on the 5-year Strategic Plan and Sustainability</dc:title>
  <dc:creator>Ramesh</dc:creator>
  <cp:lastModifiedBy>Parmanand</cp:lastModifiedBy>
  <cp:revision>103</cp:revision>
  <cp:lastPrinted>2018-11-14T15:58:43Z</cp:lastPrinted>
  <dcterms:modified xsi:type="dcterms:W3CDTF">2021-11-17T18:34:37Z</dcterms:modified>
</cp:coreProperties>
</file>